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83" r:id="rId2"/>
    <p:sldId id="256" r:id="rId3"/>
    <p:sldId id="284" r:id="rId4"/>
    <p:sldId id="285" r:id="rId5"/>
    <p:sldId id="258" r:id="rId6"/>
    <p:sldId id="289" r:id="rId7"/>
    <p:sldId id="310" r:id="rId8"/>
    <p:sldId id="311" r:id="rId9"/>
    <p:sldId id="312" r:id="rId10"/>
    <p:sldId id="323" r:id="rId11"/>
    <p:sldId id="281" r:id="rId12"/>
    <p:sldId id="287" r:id="rId13"/>
    <p:sldId id="288" r:id="rId14"/>
    <p:sldId id="290" r:id="rId15"/>
    <p:sldId id="276" r:id="rId16"/>
    <p:sldId id="277" r:id="rId17"/>
    <p:sldId id="316" r:id="rId18"/>
    <p:sldId id="318" r:id="rId19"/>
    <p:sldId id="319" r:id="rId20"/>
    <p:sldId id="292" r:id="rId21"/>
    <p:sldId id="291" r:id="rId22"/>
    <p:sldId id="293" r:id="rId23"/>
    <p:sldId id="294" r:id="rId24"/>
    <p:sldId id="317" r:id="rId25"/>
    <p:sldId id="322" r:id="rId26"/>
    <p:sldId id="295" r:id="rId27"/>
    <p:sldId id="296" r:id="rId28"/>
    <p:sldId id="320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282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881E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8464" autoAdjust="0"/>
  </p:normalViewPr>
  <p:slideViewPr>
    <p:cSldViewPr snapToGrid="0">
      <p:cViewPr>
        <p:scale>
          <a:sx n="67" d="100"/>
          <a:sy n="67" d="100"/>
        </p:scale>
        <p:origin x="-105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7D893-81D3-45E3-B595-FB11605AB2DF}">
      <dsp:nvSpPr>
        <dsp:cNvPr id="0" name=""/>
        <dsp:cNvSpPr/>
      </dsp:nvSpPr>
      <dsp:spPr>
        <a:xfrm>
          <a:off x="0" y="0"/>
          <a:ext cx="1992768" cy="1126283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BÜYÜK NESİL KOLEJİ</a:t>
          </a:r>
          <a:endParaRPr lang="tr-TR" sz="1800" b="1" kern="1200" dirty="0"/>
        </a:p>
      </dsp:txBody>
      <dsp:txXfrm>
        <a:off x="278269" y="132812"/>
        <a:ext cx="1148983" cy="860657"/>
      </dsp:txXfrm>
    </dsp:sp>
    <dsp:sp modelId="{E2A218E9-5342-4182-BA8A-F27A2623DD51}">
      <dsp:nvSpPr>
        <dsp:cNvPr id="0" name=""/>
        <dsp:cNvSpPr/>
      </dsp:nvSpPr>
      <dsp:spPr>
        <a:xfrm>
          <a:off x="1591651" y="0"/>
          <a:ext cx="1910549" cy="1120156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REHBERLİK SERVİSİ</a:t>
          </a:r>
          <a:endParaRPr lang="tr-TR" sz="1700" kern="1200" dirty="0"/>
        </a:p>
      </dsp:txBody>
      <dsp:txXfrm>
        <a:off x="2133834" y="132090"/>
        <a:ext cx="1101577" cy="855975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1 Grup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5814" y="1755321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solidFill>
                  <a:srgbClr val="0070C0"/>
                </a:solidFill>
                <a:latin typeface="Lucida Handwriting" pitchFamily="66" charset="0"/>
              </a:rPr>
              <a:t/>
            </a:r>
            <a:br>
              <a:rPr lang="tr-TR" sz="7200" b="1" dirty="0" smtClean="0">
                <a:solidFill>
                  <a:srgbClr val="0070C0"/>
                </a:solidFill>
                <a:latin typeface="Lucida Handwriting" pitchFamily="66" charset="0"/>
              </a:rPr>
            </a:br>
            <a:r>
              <a:rPr lang="tr-TR" sz="7200" b="1" dirty="0">
                <a:solidFill>
                  <a:srgbClr val="0070C0"/>
                </a:solidFill>
                <a:latin typeface="Lucida Handwriting" pitchFamily="66" charset="0"/>
              </a:rPr>
              <a:t/>
            </a:r>
            <a:br>
              <a:rPr lang="tr-TR" sz="7200" b="1" dirty="0">
                <a:solidFill>
                  <a:srgbClr val="0070C0"/>
                </a:solidFill>
                <a:latin typeface="Lucida Handwriting" pitchFamily="66" charset="0"/>
              </a:rPr>
            </a:br>
            <a:r>
              <a:rPr lang="tr-TR" sz="7200" b="1" dirty="0" smtClean="0">
                <a:solidFill>
                  <a:srgbClr val="0070C0"/>
                </a:solidFill>
                <a:latin typeface="Lucida Handwriting" pitchFamily="66" charset="0"/>
              </a:rPr>
              <a:t/>
            </a:r>
            <a:br>
              <a:rPr lang="tr-TR" sz="7200" b="1" dirty="0" smtClean="0">
                <a:solidFill>
                  <a:srgbClr val="0070C0"/>
                </a:solidFill>
                <a:latin typeface="Lucida Handwriting" pitchFamily="66" charset="0"/>
              </a:rPr>
            </a:br>
            <a:r>
              <a:rPr lang="tr-TR" sz="7200" b="1" dirty="0" smtClean="0">
                <a:solidFill>
                  <a:srgbClr val="FFC000"/>
                </a:solidFill>
                <a:latin typeface="Jokerman" pitchFamily="82" charset="0"/>
              </a:rPr>
              <a:t>Anne-Babalar Okula Hazır Mıyız?</a:t>
            </a:r>
            <a:endParaRPr lang="tr-TR" sz="7200" b="1" dirty="0">
              <a:solidFill>
                <a:srgbClr val="FFC000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 durum her çocukta farklı süre aralığında olabilir.</a:t>
            </a:r>
          </a:p>
          <a:p>
            <a:pPr>
              <a:buFont typeface="Wingdings" pitchFamily="2" charset="2"/>
              <a:buChar char="§"/>
            </a:pPr>
            <a:endParaRPr lang="tr-TR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Özellikle anasınıfında 1 aya kadar uzama görülebilir.</a:t>
            </a:r>
          </a:p>
          <a:p>
            <a:pPr>
              <a:buFont typeface="Wingdings" pitchFamily="2" charset="2"/>
              <a:buChar char="§"/>
            </a:pPr>
            <a:endParaRPr lang="tr-TR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 konuda ailenin öğretmene desteği çok önemlidir</a:t>
            </a:r>
            <a:r>
              <a:rPr lang="tr-TR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tr-TR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93272" y="2090057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Okul Fobisi Değil, Anneden Ayrılma Korkusudur.</a:t>
            </a:r>
          </a:p>
          <a:p>
            <a:pPr marL="0" indent="0" algn="ctr">
              <a:buNone/>
            </a:pPr>
            <a:endParaRPr lang="tr-TR" sz="4000" b="1" dirty="0" smtClean="0">
              <a:solidFill>
                <a:srgbClr val="000099"/>
              </a:solidFill>
              <a:latin typeface="Lucida Calligraphy" pitchFamily="66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9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Korku da diğer duygular gibi yaşamın bir parçasıdır ve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çocuklarda sık rastlanan bir tepkidir.</a:t>
            </a: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16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2" y="1654176"/>
            <a:ext cx="3024188" cy="4897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9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2450" y="108902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HANGİ DURUMLARDA GÖRÜLME </a:t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SIKLIĞI ARTAR?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025" y="2743205"/>
            <a:ext cx="1097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Aile bireylerinin birbirlerine aşırı bağlı ve çoğu zaman bağımlı olması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Çocuğun, kendisine yada anne babasına bir şey olacağından korkması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Yeni bir kardeşin doğması, taşınma, hastalık, yakın birinin ölümü gibi bir stres faktörünün olması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75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931863"/>
            <a:ext cx="109728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NUMARA DEĞİL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5312" y="286067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 fobisi yaşayan çocukta çeşitli derecelerde   mide bulantısı, karın ağrısı, kusma, baş dönmesi şeklindeki bedensel yakınmalar görülür.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385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5687" y="609823"/>
            <a:ext cx="8911687" cy="87811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OKULA UYUM</a:t>
            </a:r>
            <a:endParaRPr lang="tr-TR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0524" y="1690007"/>
            <a:ext cx="9130563" cy="48468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süreçte çocuk, özellikle ilk haftalarda zorluk yaşayabilir.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 durum hemen hemen her çocukta görülebilen</a:t>
            </a:r>
            <a:r>
              <a:rPr lang="tr-TR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süreçtir. Ancak birkaç haftayı aşan uyum sorunlarında öncelikle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ocuğun nasıl bir problem yaşadığı bulunmalıdır. Bu problem;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Anneden ayrılamama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Yalnız hissetme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Korkma 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Kendini güvende hissetmeme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Kaybolmaktan korkma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Öğretmenle anlaşamama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2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6225" y="771524"/>
            <a:ext cx="8915400" cy="437605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Karşılaştığı sorunlar karşısında ne yapacağını bilememe(karnı acıktığında, tuvaleti geldiğinde, diğer çocuklarla sorun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yaşadığında…)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Okuldan çıktığında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ailesini bulamama </a:t>
            </a: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3086097"/>
            <a:ext cx="3000375" cy="35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3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alligraphy" pitchFamily="66" charset="0"/>
              </a:rPr>
              <a:t>ÖNERİLER</a:t>
            </a:r>
          </a:p>
          <a:p>
            <a:pPr marL="0" indent="0" algn="ctr">
              <a:buNone/>
            </a:pPr>
            <a:endParaRPr lang="tr-TR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alligraphy" pitchFamily="66" charset="0"/>
            </a:endParaRPr>
          </a:p>
        </p:txBody>
      </p:sp>
      <p:pic>
        <p:nvPicPr>
          <p:cNvPr id="3074" name="Picture 2" descr="C:\Users\user\AppData\Local\Microsoft\Windows\Temporary Internet Files\Content.IE5\JIRHCMA6\23nis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98" y="3786188"/>
            <a:ext cx="5251704" cy="2334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6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51435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İlk gün okula geç kalmadan zamanında gelinmelidir.</a:t>
            </a:r>
            <a:endParaRPr lang="tr-T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sa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547813"/>
            <a:ext cx="6086475" cy="476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6">
                  <a:lumMod val="75000"/>
                </a:schemeClr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Anne ve ya baba çocuklarına kendi çocukluk dönemlerinden örnekler verebilir.</a:t>
            </a:r>
            <a:endParaRPr lang="tr-TR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739243" y="162813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/>
            </a:r>
            <a:br>
              <a:rPr lang="tr-TR" dirty="0" smtClean="0">
                <a:latin typeface="Comic Sans MS" panose="030F0702030302020204" pitchFamily="66" charset="0"/>
              </a:rPr>
            </a:br>
            <a:endParaRPr lang="tr-TR" sz="67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4" y="1730827"/>
            <a:ext cx="6466116" cy="484958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747157" y="506186"/>
            <a:ext cx="795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OKULA  GİTTİĞİNİZ  İLK GÜNÜ HATIRLIYOR  MUSUNUZ?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6712" y="148907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ÇÖZÜMÜN YARISI;</a:t>
            </a:r>
            <a:r>
              <a:rPr lang="tr-TR" b="1" dirty="0" smtClean="0">
                <a:solidFill>
                  <a:srgbClr val="000099"/>
                </a:solidFill>
              </a:rPr>
              <a:t/>
            </a:r>
            <a:br>
              <a:rPr lang="tr-TR" b="1" dirty="0" smtClean="0">
                <a:solidFill>
                  <a:srgbClr val="000099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728918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Okula gitmesi mutlaka sağlanmalıdır!!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42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Okula Gitmesi Konusunda  Kararlı Olun</a:t>
            </a:r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2528888"/>
            <a:ext cx="4714875" cy="3214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6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Anne sakin, sabırlı ve güvenli olmalıdır.</a:t>
            </a:r>
          </a:p>
          <a:p>
            <a:pPr algn="ctr">
              <a:lnSpc>
                <a:spcPct val="80000"/>
              </a:lnSpc>
              <a:buNone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Çünkü annenin tüm duyguları aynen çocuğa yansır.</a:t>
            </a:r>
          </a:p>
          <a:p>
            <a:pPr algn="ctr">
              <a:lnSpc>
                <a:spcPct val="80000"/>
              </a:lnSpc>
              <a:buNone/>
            </a:pP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Ayna Tekniği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882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Çocuğunuzla Okul Fobisi Hakkında Konuşun</a:t>
            </a:r>
          </a:p>
          <a:p>
            <a:pPr marL="0" indent="0" algn="just">
              <a:buNone/>
            </a:pPr>
            <a:endParaRPr lang="tr-TR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 Sıkıntılı Durumun Geçici Olabileceği, Kendisi İle Aynı</a:t>
            </a:r>
          </a:p>
          <a:p>
            <a:pPr marL="0" indent="0" algn="just">
              <a:buNone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Durumda Olan Başka Çocukların Olduğu Anlatılabilir.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21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tr-TR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Uygun bir dille «bu problemin başka çocuklarda da görülebileceği, zorlansa da mutlaka okula gitmesi gerektiği» çocuğa anlatılmalı, yaşadığı korku ve kaygılar anlaşılmalı, birlikte giderilmeye çalışılmalıdır.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05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585787"/>
            <a:ext cx="7629525" cy="5386387"/>
          </a:xfrm>
        </p:spPr>
      </p:pic>
    </p:spTree>
    <p:extLst>
      <p:ext uri="{BB962C8B-B14F-4D97-AF65-F5344CB8AC3E}">
        <p14:creationId xmlns="" xmlns:p14="http://schemas.microsoft.com/office/powerpoint/2010/main" val="37909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025" y="160020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Okula Gitmek istemediği İçin Çocuk Suçlanmamalı, Gözyaşları İle Dalga Geçilmemeli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82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5831" y="157162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Çocuk Okula Götürüldüğünde Vedalaşmalar 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Çabuk Ve Kısa Süreli Tutulmalı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314575"/>
            <a:ext cx="9586912" cy="3857625"/>
          </a:xfrm>
        </p:spPr>
      </p:pic>
    </p:spTree>
    <p:extLst>
      <p:ext uri="{BB962C8B-B14F-4D97-AF65-F5344CB8AC3E}">
        <p14:creationId xmlns="" xmlns:p14="http://schemas.microsoft.com/office/powerpoint/2010/main" val="26706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814393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Anneden ayrılmada çok zorlandığı zaman anne; fotoğrafını, kokusunu, herhangi bir eşyasını çocuğa bırakabilir.</a:t>
            </a:r>
          </a:p>
          <a:p>
            <a:pPr marL="0" indent="0">
              <a:buNone/>
            </a:pP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2201417"/>
            <a:ext cx="7058025" cy="4199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5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3450" y="235743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Öz bakım Becerilerini Kazanmasını Sağlayın.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257425"/>
            <a:ext cx="7015163" cy="4600575"/>
          </a:xfrm>
        </p:spPr>
      </p:pic>
    </p:spTree>
    <p:extLst>
      <p:ext uri="{BB962C8B-B14F-4D97-AF65-F5344CB8AC3E}">
        <p14:creationId xmlns="" xmlns:p14="http://schemas.microsoft.com/office/powerpoint/2010/main" val="3926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0821" y="963391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latin typeface="Lucida Calligraphy" pitchFamily="66" charset="0"/>
            </a:endParaRPr>
          </a:p>
          <a:p>
            <a:pPr marL="0" indent="0">
              <a:buNone/>
            </a:pPr>
            <a:endParaRPr lang="tr-TR" dirty="0">
              <a:latin typeface="Lucida Calligraphy" pitchFamily="66" charset="0"/>
            </a:endParaRPr>
          </a:p>
          <a:p>
            <a:pPr marL="0" indent="0">
              <a:buNone/>
            </a:pPr>
            <a:endParaRPr lang="tr-TR" sz="2800" dirty="0" smtClean="0">
              <a:latin typeface="Lucida Calligraphy" pitchFamily="66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Hayatınızda yeni bir sayfa açılıyor. 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 başlangıç hem onun hem de sizlerin 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hayatında yepyeni bir dönemin başlangıcı.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ok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7107"/>
            <a:ext cx="3396343" cy="4212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9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pPr algn="ctr">
              <a:buNone/>
            </a:pPr>
            <a:endParaRPr lang="tr-TR" b="1" dirty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 Adresinizi, Telefonunuzu Öğretmeye</a:t>
            </a:r>
          </a:p>
          <a:p>
            <a:pPr algn="ctr">
              <a:buNone/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Çalışın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79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450" y="842967"/>
            <a:ext cx="10972800" cy="4525963"/>
          </a:xfrm>
        </p:spPr>
        <p:txBody>
          <a:bodyPr/>
          <a:lstStyle/>
          <a:p>
            <a:pPr>
              <a:buNone/>
            </a:pPr>
            <a:r>
              <a:rPr lang="tr-TR" sz="1800" b="1" dirty="0" smtClean="0"/>
              <a:t> </a:t>
            </a:r>
          </a:p>
          <a:p>
            <a:pPr>
              <a:buNone/>
            </a:pPr>
            <a:endParaRPr lang="tr-TR" sz="1800" b="1" dirty="0" smtClean="0"/>
          </a:p>
          <a:p>
            <a:pPr algn="ctr">
              <a:buNone/>
            </a:pPr>
            <a:r>
              <a:rPr lang="tr-TR" sz="1800" b="1" dirty="0" smtClean="0"/>
              <a:t> 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Çocuğunuzun Akranları İle Zaman Geçirmesine Yardımcı Olun</a:t>
            </a:r>
          </a:p>
          <a:p>
            <a:pPr algn="ctr">
              <a:buNone/>
            </a:pPr>
            <a:endParaRPr lang="tr-TR" dirty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3376421"/>
            <a:ext cx="6772275" cy="2152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4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8212" y="1347026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/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</a:b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Uyku Saati Belli Olmalıdır</a:t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 Geç  22:00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/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3" y="2185988"/>
            <a:ext cx="5772150" cy="4400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32936" y="2046289"/>
            <a:ext cx="9749451" cy="682625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000099"/>
                </a:solidFill>
                <a:latin typeface="Agency FB" pitchFamily="34" charset="0"/>
              </a:rPr>
              <a:t/>
            </a:r>
            <a:br>
              <a:rPr lang="tr-TR" b="1" i="1" dirty="0" smtClean="0">
                <a:solidFill>
                  <a:srgbClr val="000099"/>
                </a:solidFill>
                <a:latin typeface="Agency FB" pitchFamily="34" charset="0"/>
              </a:rPr>
            </a:br>
            <a:r>
              <a:rPr lang="tr-TR" sz="3600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Ona Gününüzün Nasıl Geçeceğini Anlatıp Onunla Gününün Nasıl Geçtiği Hakkında Konuşmak İkinizi De Rahatlatabilir.</a:t>
            </a:r>
            <a:r>
              <a:rPr lang="tr-TR" sz="36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Agency FB" pitchFamily="34" charset="0"/>
              </a:rPr>
              <a:t/>
            </a:r>
            <a:br>
              <a:rPr lang="tr-TR" sz="3600" b="1" dirty="0" smtClean="0">
                <a:latin typeface="Agency FB" pitchFamily="34" charset="0"/>
              </a:rPr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2157413"/>
            <a:ext cx="9344025" cy="4429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1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5312" y="151847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/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</a:b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Evde Kaldığında Sıkıcı Vakit Geçirmesini Sağlayın</a:t>
            </a:r>
            <a:r>
              <a:rPr lang="tr-TR" b="1" dirty="0" smtClean="0">
                <a:latin typeface="Lucida Calligraphy" pitchFamily="66" charset="0"/>
              </a:rPr>
              <a:t/>
            </a:r>
            <a:br>
              <a:rPr lang="tr-TR" b="1" dirty="0" smtClean="0">
                <a:latin typeface="Lucida Calligraphy" pitchFamily="66" charset="0"/>
              </a:rPr>
            </a:br>
            <a:endParaRPr lang="tr-TR" dirty="0">
              <a:latin typeface="Lucida Calligraphy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sz="1800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2057400"/>
            <a:ext cx="8929687" cy="4500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8175" y="144703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66"/>
                </a:solidFill>
                <a:latin typeface="Lucida Calligraphy" pitchFamily="66" charset="0"/>
              </a:rPr>
              <a:t/>
            </a:r>
            <a:br>
              <a:rPr lang="tr-TR" b="1" dirty="0" smtClean="0">
                <a:solidFill>
                  <a:srgbClr val="FF0066"/>
                </a:solidFill>
                <a:latin typeface="Lucida Calligraphy" pitchFamily="66" charset="0"/>
              </a:rPr>
            </a:b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Öğretmeni Disiplin Aracı Olarak Kullanmayın</a:t>
            </a:r>
            <a:r>
              <a:rPr lang="tr-TR" b="1" dirty="0" smtClean="0">
                <a:solidFill>
                  <a:srgbClr val="FF0066"/>
                </a:solidFill>
                <a:latin typeface="Lucida Calligraphy" pitchFamily="66" charset="0"/>
              </a:rPr>
              <a:t/>
            </a:r>
            <a:br>
              <a:rPr lang="tr-TR" b="1" dirty="0" smtClean="0">
                <a:solidFill>
                  <a:srgbClr val="FF0066"/>
                </a:solidFill>
                <a:latin typeface="Lucida Calligraphy" pitchFamily="66" charset="0"/>
              </a:rPr>
            </a:br>
            <a:endParaRPr lang="tr-TR" dirty="0">
              <a:latin typeface="Lucida Calligraphy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105819"/>
            <a:ext cx="6743699" cy="4123531"/>
          </a:xfrm>
        </p:spPr>
      </p:pic>
    </p:spTree>
    <p:extLst>
      <p:ext uri="{BB962C8B-B14F-4D97-AF65-F5344CB8AC3E}">
        <p14:creationId xmlns="" xmlns:p14="http://schemas.microsoft.com/office/powerpoint/2010/main" val="8083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Öğretmenlerle Bilgi Alışverişinde Bulunun. </a:t>
            </a:r>
          </a:p>
          <a:p>
            <a:pPr marL="0" indent="0" algn="ctr">
              <a:buNone/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 Toplantılarına Katılmaya Çalışın.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106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Sizin Okulu Sahiplenmeniz Onun Sahiplenmesini Doğrudan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Etkiler</a:t>
            </a:r>
            <a:endParaRPr lang="tr-TR" sz="36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Okulda olan gelişmelerden haberdar olun. Aktivitelere katılın.</a:t>
            </a:r>
          </a:p>
          <a:p>
            <a:pPr marL="0" indent="0">
              <a:buNone/>
            </a:pPr>
            <a:endParaRPr lang="tr-TR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696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588" y="1014417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Çocuklar yeni durumlara uymakta </a:t>
            </a:r>
          </a:p>
          <a:p>
            <a:pPr marL="0" indent="0" algn="ctr">
              <a:buNone/>
            </a:pPr>
            <a:endParaRPr lang="tr-TR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Güçlük çekmezler, çabuk öğrenirler</a:t>
            </a:r>
          </a:p>
          <a:p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3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Okula uyumla ilgili çocuğun yaşadığı sorunu ya da sorunları tespit etmek ve bunları gidermek çocuğu rahatlatacak ve uyumunu kolaylaştıracaktır.</a:t>
            </a:r>
          </a:p>
          <a:p>
            <a:endParaRPr lang="tr-TR" sz="36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Beklenti Düzeyinizi Gerçekçi Kılıp  Çocuğa Zaman Tanıyın.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639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3837" y="428625"/>
            <a:ext cx="10972800" cy="11461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Sizce bu yeni ortam neler 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ifade ediyor?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614488"/>
            <a:ext cx="10074728" cy="5057775"/>
          </a:xfrm>
        </p:spPr>
      </p:pic>
    </p:spTree>
    <p:extLst>
      <p:ext uri="{BB962C8B-B14F-4D97-AF65-F5344CB8AC3E}">
        <p14:creationId xmlns="" xmlns:p14="http://schemas.microsoft.com/office/powerpoint/2010/main" val="17967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1875" y="722539"/>
            <a:ext cx="8915400" cy="5160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400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tr-TR" sz="44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5"/>
                </a:solidFill>
                <a:latin typeface="Comic Sans MS" pitchFamily="66" charset="0"/>
              </a:rPr>
              <a:t>  Katıldığınız için teşekkür    ederiz</a:t>
            </a:r>
            <a:r>
              <a:rPr lang="tr-TR" sz="4400" b="1" dirty="0" smtClean="0">
                <a:solidFill>
                  <a:schemeClr val="accent5"/>
                </a:solidFill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tr-TR" sz="4400" b="1" dirty="0">
              <a:solidFill>
                <a:schemeClr val="accent5"/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endParaRPr lang="tr-TR" sz="4400" b="1" dirty="0" smtClean="0">
              <a:solidFill>
                <a:schemeClr val="accent5"/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tr-TR" sz="2600" dirty="0" smtClean="0">
                <a:solidFill>
                  <a:schemeClr val="accent6"/>
                </a:solidFill>
                <a:latin typeface="Comic Sans MS" pitchFamily="66" charset="0"/>
                <a:sym typeface="Wingdings" pitchFamily="2" charset="2"/>
              </a:rPr>
              <a:t>      BİSMİL ANAOKULU REHBERLİK SERVİSİ</a:t>
            </a:r>
            <a:endParaRPr lang="tr-TR" sz="2600" dirty="0">
              <a:solidFill>
                <a:schemeClr val="accent6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9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8500" y="638398"/>
            <a:ext cx="8911687" cy="10630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Okul olgunluğu çocuğun; 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0500" y="1563461"/>
            <a:ext cx="8782833" cy="4769322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edensel </a:t>
            </a:r>
          </a:p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ihinsel </a:t>
            </a:r>
          </a:p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uygusal  </a:t>
            </a:r>
          </a:p>
          <a:p>
            <a:pPr algn="just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anlamda ilkokulun gerekliliklerini karşılamaya ,okulda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kendisinden istenileni başarılı bir şekilde yerine getirmeye hazır olmasını ifade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etmektedir.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Genellikle çocuklar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yaş civarında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olgunluğa erişecek düzeye gelir.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Ancak, bireysel farklılıklar nedeniyle, okul olgunluğuna ulaşma yaşı değişebilir.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Nokta Yıldız 3"/>
          <p:cNvSpPr/>
          <p:nvPr/>
        </p:nvSpPr>
        <p:spPr>
          <a:xfrm>
            <a:off x="12608417" y="1661375"/>
            <a:ext cx="51515" cy="515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110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 fobisi şiddetli bir endişe nedeniyle çocuğun okula gitmek istememesi veya okulla ilgili son derece isteksiz olması şeklinde kendini gösteren bir durumdur.</a:t>
            </a:r>
            <a:endParaRPr lang="tr-TR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2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 fobisinin nedenleri nelerdir?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1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Ayrılık Endişesi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Yeni deneyimlerle baş etme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Gerçekçi olmayan yüksek beklentinler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Kendini yalnız hissetme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Zarar verici davranışlara maruz kalma</a:t>
            </a:r>
          </a:p>
          <a:p>
            <a:pPr marL="0" indent="0">
              <a:buNone/>
            </a:pPr>
            <a:endParaRPr lang="tr-TR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2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700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Okul fobisinin belirtileri nelerdir?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 Fobisinin Ön Belirtileri: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 Baş ağrıları,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 Karın ağrıları, bulantı-kusma hissi, iştahsızlık, keyifsizlik,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 Uyku düzeninde bozukluklar, huzursuzluklar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İstek, enerji kaybı,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Alınganlık, sinirli olma,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 faaliyetlerine pasif yaklaşma,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Anneye bağımlılık, içe kapanıklık ve utangaçlık,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Özellikle yabancı kimselerle iletişime girememe,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8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Okulda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evde nedensiz ağlama, kavga ve dikkat çekmeye yönelik davranışlar,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Evde kalma konusunda aşırı ısrar ve söz dinlememe, 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Sürekli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bahaneler bulma,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Okul sorumluluklarının yerine getirilmesinde aksamalar.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442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1556</TotalTime>
  <Words>573</Words>
  <Application>Microsoft Office PowerPoint</Application>
  <PresentationFormat>Özel</PresentationFormat>
  <Paragraphs>117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Akış</vt:lpstr>
      <vt:lpstr>   Anne-Babalar Okula Hazır Mıyız?</vt:lpstr>
      <vt:lpstr> </vt:lpstr>
      <vt:lpstr>Slayt 3</vt:lpstr>
      <vt:lpstr>Sizce bu yeni ortam neler  ifade ediyor?</vt:lpstr>
      <vt:lpstr> Okul olgunluğu çocuğun;  </vt:lpstr>
      <vt:lpstr>Slayt 6</vt:lpstr>
      <vt:lpstr>Okul fobisinin nedenleri nelerdir?</vt:lpstr>
      <vt:lpstr>Okul fobisinin belirtileri nelerdir? </vt:lpstr>
      <vt:lpstr>Slayt 9</vt:lpstr>
      <vt:lpstr>Slayt 10</vt:lpstr>
      <vt:lpstr>Slayt 11</vt:lpstr>
      <vt:lpstr>Slayt 12</vt:lpstr>
      <vt:lpstr>HANGİ DURUMLARDA GÖRÜLME  SIKLIĞI ARTAR?</vt:lpstr>
      <vt:lpstr>NUMARA DEĞİL</vt:lpstr>
      <vt:lpstr>OKULA UYUM</vt:lpstr>
      <vt:lpstr> </vt:lpstr>
      <vt:lpstr>Slayt 17</vt:lpstr>
      <vt:lpstr>Slayt 18</vt:lpstr>
      <vt:lpstr>Slayt 19</vt:lpstr>
      <vt:lpstr>ÇÖZÜMÜN YARISI; </vt:lpstr>
      <vt:lpstr>Slayt 21</vt:lpstr>
      <vt:lpstr>Slayt 22</vt:lpstr>
      <vt:lpstr>Slayt 23</vt:lpstr>
      <vt:lpstr>Slayt 24</vt:lpstr>
      <vt:lpstr>Slayt 25</vt:lpstr>
      <vt:lpstr>Slayt 26</vt:lpstr>
      <vt:lpstr> Çocuk Okula Götürüldüğünde Vedalaşmalar  Çabuk Ve Kısa Süreli Tutulmalı </vt:lpstr>
      <vt:lpstr>Slayt 28</vt:lpstr>
      <vt:lpstr>   Öz bakım Becerilerini Kazanmasını Sağlayın.  </vt:lpstr>
      <vt:lpstr>Slayt 30</vt:lpstr>
      <vt:lpstr>Slayt 31</vt:lpstr>
      <vt:lpstr> Uyku Saati Belli Olmalıdır En Geç  22:00 </vt:lpstr>
      <vt:lpstr> Ona Gününüzün Nasıl Geçeceğini Anlatıp Onunla Gününün Nasıl Geçtiği Hakkında Konuşmak İkinizi De Rahatlatabilir.  </vt:lpstr>
      <vt:lpstr> Evde Kaldığında Sıkıcı Vakit Geçirmesini Sağlayın </vt:lpstr>
      <vt:lpstr> Öğretmeni Disiplin Aracı Olarak Kullanmayın 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OLGUNLUĞU ÇOCUĞUM 1. SINIFA HAZIR MI?</dc:title>
  <dc:creator>Ayşe Altun</dc:creator>
  <cp:lastModifiedBy>Xx</cp:lastModifiedBy>
  <cp:revision>205</cp:revision>
  <dcterms:created xsi:type="dcterms:W3CDTF">2016-04-06T12:59:47Z</dcterms:created>
  <dcterms:modified xsi:type="dcterms:W3CDTF">2021-04-28T09:36:50Z</dcterms:modified>
</cp:coreProperties>
</file>