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80" r:id="rId5"/>
    <p:sldId id="281" r:id="rId6"/>
    <p:sldId id="282" r:id="rId7"/>
    <p:sldId id="257" r:id="rId8"/>
    <p:sldId id="259" r:id="rId9"/>
    <p:sldId id="284" r:id="rId10"/>
    <p:sldId id="260" r:id="rId11"/>
    <p:sldId id="261" r:id="rId12"/>
    <p:sldId id="263" r:id="rId13"/>
    <p:sldId id="264" r:id="rId14"/>
    <p:sldId id="265" r:id="rId15"/>
    <p:sldId id="266" r:id="rId16"/>
    <p:sldId id="275" r:id="rId17"/>
    <p:sldId id="267" r:id="rId18"/>
    <p:sldId id="268" r:id="rId19"/>
    <p:sldId id="269" r:id="rId20"/>
    <p:sldId id="270" r:id="rId21"/>
    <p:sldId id="272" r:id="rId22"/>
    <p:sldId id="273" r:id="rId23"/>
    <p:sldId id="278" r:id="rId24"/>
    <p:sldId id="279" r:id="rId25"/>
    <p:sldId id="285" r:id="rId26"/>
    <p:sldId id="274" r:id="rId27"/>
    <p:sldId id="286" r:id="rId2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BE7F677-538E-4CFF-8D0E-587512D6B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E353F52-FD59-4E88-B0F2-C1F4FE7238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1632A15-F409-4304-9BC8-2C5F2ECE9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2E29A-959C-45E3-B8CE-D21CEA5E2FE3}" type="datetimeFigureOut">
              <a:rPr lang="tr-TR" smtClean="0"/>
              <a:t>7.12.2021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A621D3F-A08A-4BC5-8915-D590F2C9A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D53C05D-350F-42BA-8527-EBA2D54B5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9771B-E5CE-4839-89B4-D34E6E0B58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6581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69F39C-7E4F-4BC9-9962-8EE793930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D244482-5070-4C76-92D0-FDB0961006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B5365EB-7E13-433E-9542-F8DC5E7D0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2E29A-959C-45E3-B8CE-D21CEA5E2FE3}" type="datetimeFigureOut">
              <a:rPr lang="tr-TR" smtClean="0"/>
              <a:t>7.12.2021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84C45F7-15F9-4C2B-A201-0C5677F56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0A9F457-DE0B-4B5D-8B3C-205C0AEC6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9771B-E5CE-4839-89B4-D34E6E0B58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0073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46BADDF8-DE7F-4909-B35A-8C9258DFAE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4663830-214C-41FD-81A1-0C432BD8D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240D631-31A8-4989-A440-D216AED0B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2E29A-959C-45E3-B8CE-D21CEA5E2FE3}" type="datetimeFigureOut">
              <a:rPr lang="tr-TR" smtClean="0"/>
              <a:t>7.12.2021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6928BD3-B7E2-4D3D-A1E7-BCCB9189B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EB68B68-B352-49A9-AAEA-8681509D2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9771B-E5CE-4839-89B4-D34E6E0B58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2068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3FB9C37-2A11-4522-886A-060EA3335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1142213-B5B9-4E49-8D2B-51C4A6F1E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8826742-BAEA-48BC-9F0C-90771FDE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2E29A-959C-45E3-B8CE-D21CEA5E2FE3}" type="datetimeFigureOut">
              <a:rPr lang="tr-TR" smtClean="0"/>
              <a:t>7.12.2021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7AB2C22-4A5A-46ED-972C-E81E1C305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C5C5ABE-7072-4ABF-B54B-F6C1F6DDE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9771B-E5CE-4839-89B4-D34E6E0B58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1904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F0D63B6-B3D5-4960-9C19-EA76E7D83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B74BA70-0F5C-4254-BA9E-2ADA5F380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7C92605-F23A-4F10-82D3-2741C7275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2E29A-959C-45E3-B8CE-D21CEA5E2FE3}" type="datetimeFigureOut">
              <a:rPr lang="tr-TR" smtClean="0"/>
              <a:t>7.12.2021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8A9FC6D-1C3E-4AB2-9B60-A2566F09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F5D06F3-529C-40BE-8F1D-72D607F6B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9771B-E5CE-4839-89B4-D34E6E0B58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4359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D3D8D76-A466-4FB4-9B32-279D45158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0A50DAC-586A-4713-8E08-7FC44D1D77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D04A31F-5D6E-47E5-8967-4516B9BC74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109BBF3-29CE-4A44-ADAF-DBB9815EA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2E29A-959C-45E3-B8CE-D21CEA5E2FE3}" type="datetimeFigureOut">
              <a:rPr lang="tr-TR" smtClean="0"/>
              <a:t>7.12.2021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57A019E-DBEC-490D-A9A0-BBECF16BC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3BA005A-F70D-4255-8372-5AAAD297C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9771B-E5CE-4839-89B4-D34E6E0B58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1331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96A8C3B-680C-4416-907F-5D4D881C1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6DEE1B3-A5B4-4E6F-B5E8-DDFA70B14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FA0F70A-FBE9-4001-BA74-74AA3296BE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BBC4E622-0D31-493A-BFF3-EDB7285333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5F2168B-707F-4E41-BBFD-A4585BAF53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6AC7B047-5C41-4D95-9032-D1E09404F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2E29A-959C-45E3-B8CE-D21CEA5E2FE3}" type="datetimeFigureOut">
              <a:rPr lang="tr-TR" smtClean="0"/>
              <a:t>7.12.2021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B1C4903F-424E-4D0A-88EA-072806A97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39C80697-3449-414F-99F9-DA210D969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9771B-E5CE-4839-89B4-D34E6E0B58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0681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07AA69F-AC7C-4E29-A4E1-5425474A5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554FBCF-DE89-4734-9FE5-10F6CA0F3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2E29A-959C-45E3-B8CE-D21CEA5E2FE3}" type="datetimeFigureOut">
              <a:rPr lang="tr-TR" smtClean="0"/>
              <a:t>7.12.2021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CA73F576-8051-4DC7-913C-89BE59976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202AF0D-3139-4A20-BC93-97C256F9F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9771B-E5CE-4839-89B4-D34E6E0B58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4033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928C874E-018D-4F8D-B96D-DB64A3C9C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2E29A-959C-45E3-B8CE-D21CEA5E2FE3}" type="datetimeFigureOut">
              <a:rPr lang="tr-TR" smtClean="0"/>
              <a:t>7.12.2021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C700857E-9163-4A35-91F2-98152375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55F785C-5B5E-44C6-93FD-57898434A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9771B-E5CE-4839-89B4-D34E6E0B58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4492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9DDBF2-4834-4D88-BAB8-C5E1CF44D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E4F37AA-6579-439B-A48D-A1BF3411C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D3574B4-C5B0-4DD1-AA17-617706284D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7F6010F-BD34-44BC-8EDC-092A30FE1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2E29A-959C-45E3-B8CE-D21CEA5E2FE3}" type="datetimeFigureOut">
              <a:rPr lang="tr-TR" smtClean="0"/>
              <a:t>7.12.2021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065023B-AEBF-429B-8AF9-4CC277AE1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2F3A42C-B185-4725-B20D-D5870A15D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9771B-E5CE-4839-89B4-D34E6E0B58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3252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87EFCA-A7AE-43EA-ACF7-7C3B92957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9826620F-6CD8-462A-B2F5-49504086FA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B574594-18B9-4853-B0BF-8DF3111165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7BC9788-DD6C-4446-8B74-1BAC2EED5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2E29A-959C-45E3-B8CE-D21CEA5E2FE3}" type="datetimeFigureOut">
              <a:rPr lang="tr-TR" smtClean="0"/>
              <a:t>7.12.2021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8937F55-E46F-4561-A2AA-4262252A7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9BD9674-D356-4704-AF32-4AE4D92A7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9771B-E5CE-4839-89B4-D34E6E0B58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125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4107A223-170E-4813-AEFD-2B3EBB3B0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21C67A3-BE0E-495B-A926-9A620DD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0E38417-4BFF-4E68-8B84-4F24FE5969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2E29A-959C-45E3-B8CE-D21CEA5E2FE3}" type="datetimeFigureOut">
              <a:rPr lang="tr-TR" smtClean="0"/>
              <a:t>7.12.2021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17FAFC5-4477-4B1C-946D-96E1461E0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27CC8E0-645E-460A-9CC7-96B77468B3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9771B-E5CE-4839-89B4-D34E6E0B58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9434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>
            <a:extLst>
              <a:ext uri="{FF2B5EF4-FFF2-40B4-BE49-F238E27FC236}">
                <a16:creationId xmlns:a16="http://schemas.microsoft.com/office/drawing/2014/main" id="{D3807188-8898-4AA9-971D-98047BE4A6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5C04E7F-98B1-4E57-9674-0F87E6D62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6555"/>
            <a:ext cx="12192000" cy="4988497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A49CB0EA-2EF1-45B0-BDB8-6F7051A84CFC}"/>
              </a:ext>
            </a:extLst>
          </p:cNvPr>
          <p:cNvSpPr/>
          <p:nvPr/>
        </p:nvSpPr>
        <p:spPr>
          <a:xfrm>
            <a:off x="1860458" y="395810"/>
            <a:ext cx="8062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Olumlu Davranış Geliştirme</a:t>
            </a:r>
          </a:p>
        </p:txBody>
      </p:sp>
    </p:spTree>
    <p:extLst>
      <p:ext uri="{BB962C8B-B14F-4D97-AF65-F5344CB8AC3E}">
        <p14:creationId xmlns:p14="http://schemas.microsoft.com/office/powerpoint/2010/main" val="1057965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B3CBFF6-21BB-410A-BB9C-715ECC2BD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1. Çocuğun yaşı ve gelişim özellikleri hakkında bilgi sahibi olmak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C0EC9AA-20ED-4908-94DE-EF430B6C0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Çocuklar her yaşta farklı bir özellik geliştirir.</a:t>
            </a:r>
          </a:p>
          <a:p>
            <a:endParaRPr lang="tr-TR" dirty="0"/>
          </a:p>
          <a:p>
            <a:r>
              <a:rPr lang="tr-TR" dirty="0"/>
              <a:t>4-5 yaş gelişim dönemi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Çocuklar çevrelerini kontrol edebildiklerini fark ederler ve bu kontrolü sağlamak, güç elde etmek isterler.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Her şeyi yapmak ister.                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Meraklıdır.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Sürekli hayır der.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İnat eder.	</a:t>
            </a:r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B3E1E80-FCC4-4DD3-B6EC-0ADCB02DA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152" y="4320857"/>
            <a:ext cx="6205728" cy="199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886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AD924F7-B76C-474B-82B9-175D6D17E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2. Uyku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E1234D1-DB33-454C-B80D-13B0806EB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10.5-12 saat uyumalılar.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Yeterince uyumayan çocuklar davranış probleminde daha fazla bulunurlar.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9438C06-5A1A-4702-82BE-F2AC0B759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880" y="2484120"/>
            <a:ext cx="5267960" cy="526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02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49B4AE6-E675-400E-92E7-4FB550D83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3. Güvenli bir çevre oluşturmak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2E1EC6F-3550-4C16-9B36-F848B1B46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93560" cy="4351338"/>
          </a:xfrm>
        </p:spPr>
        <p:txBody>
          <a:bodyPr>
            <a:normAutofit/>
          </a:bodyPr>
          <a:lstStyle/>
          <a:p>
            <a:r>
              <a:rPr lang="tr-TR" dirty="0"/>
              <a:t>Tehlikeli veya kırılabilecek eşyaları ortadan kaldırın.</a:t>
            </a:r>
          </a:p>
          <a:p>
            <a:r>
              <a:rPr lang="tr-TR" dirty="0"/>
              <a:t>Oyuncakların çocuğun yaşına uygun olup olmadığını kontrol edin.</a:t>
            </a:r>
          </a:p>
          <a:p>
            <a:r>
              <a:rPr lang="tr-TR" dirty="0"/>
              <a:t>Çeşitli oyuncaklar, yeterince kağıt ve boyalar, oyun hamuru alın.</a:t>
            </a:r>
          </a:p>
          <a:p>
            <a:pPr marL="0" indent="0">
              <a:buNone/>
            </a:pPr>
            <a:r>
              <a:rPr lang="tr-TR" dirty="0"/>
              <a:t>Çocuk için güvenli ve oyun oynayabileceği bir alan olması sizin daha az ‘hayır’ demenizi sağlar ve gününüzü kolaylaştırır.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DDF066F-B449-40DD-A08D-EA6F9F0A0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760" y="2326132"/>
            <a:ext cx="4043680" cy="290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829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A2A9978-248E-4539-8C24-CD7BBB6F4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4. Rutin oluşturun.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C92A43-99DA-49C7-8EF1-F5AF57737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82360" cy="4351338"/>
          </a:xfrm>
        </p:spPr>
        <p:txBody>
          <a:bodyPr>
            <a:normAutofit fontScale="92500"/>
          </a:bodyPr>
          <a:lstStyle/>
          <a:p>
            <a:r>
              <a:rPr lang="tr-TR" dirty="0"/>
              <a:t>Çocuklar rutinden hoşlanırlar, güvende hissetmelerini sağlar.</a:t>
            </a:r>
          </a:p>
          <a:p>
            <a:r>
              <a:rPr lang="tr-TR" dirty="0"/>
              <a:t>Yemek, uyumak, oyun oynamak, ekran süresi gibi konularda her gün düzenli bir saat belirleyin ve bunu her gün uygulayın.</a:t>
            </a:r>
          </a:p>
          <a:p>
            <a:r>
              <a:rPr lang="tr-TR" dirty="0"/>
              <a:t>Hareketli zamanı ile sakin zamanını, yalnız geçireceği zaman ile ailece, arkadaşları ile geçireceği zamanı dengeleyin.</a:t>
            </a:r>
          </a:p>
          <a:p>
            <a:r>
              <a:rPr lang="tr-TR" dirty="0"/>
              <a:t>Çocuğunuzun temel ihtiyaçlarına dikkat edin (açlık, dinlenme).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A4A4E83-E256-4E6C-B42F-6B3A22A91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560" y="1450807"/>
            <a:ext cx="5051757" cy="472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71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6F84CBB-6ED2-4741-843E-873D8A2DE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5. Model Olmak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261DFA5-6ECD-47E2-937A-58EA6B55E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28920" cy="4351338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Çocuklar Anne-babalarını taklit ederek öğrenirler. Onlara iyi birer örnek olun.</a:t>
            </a:r>
          </a:p>
          <a:p>
            <a:pPr marL="0" indent="0">
              <a:buNone/>
            </a:pPr>
            <a:r>
              <a:rPr lang="tr-TR" dirty="0"/>
              <a:t>Ne yapmasını istiyorsanız önce siz yapın. </a:t>
            </a:r>
          </a:p>
          <a:p>
            <a:pPr marL="0" indent="0">
              <a:buNone/>
            </a:pPr>
            <a:r>
              <a:rPr lang="tr-TR" dirty="0"/>
              <a:t>Yaptığınız şeyleri çocuğunuzun anlaması ve uygulayabilmesi için basit sözcüklerle açıklayın.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9B826EF-3148-4DEB-8FE1-82B06389F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880" y="1300798"/>
            <a:ext cx="5491739" cy="287401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071B0D90-A591-4843-A5AD-6AFB085A66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879" y="4174808"/>
            <a:ext cx="5491739" cy="258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46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7E02E7C-A89C-40F1-A9B7-41565DA80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6. Övgü kelimeleri kullanın.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B66CB9E-26B8-423C-8343-DCA87C789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Övgü kullanmak çocuğu cesaretlendirir, bağımsızlığını destekler, güçlü özsaygı ve özgüven oluşturmasını sağlar.</a:t>
            </a:r>
          </a:p>
          <a:p>
            <a:pPr marL="0" indent="0">
              <a:buNone/>
            </a:pPr>
            <a:r>
              <a:rPr lang="tr-TR" dirty="0"/>
              <a:t>‘Süpersin, helal olsun’ gibi tezahürat kelimelerindense, çabasını destekleyen açıklamalarda bulunun. </a:t>
            </a:r>
          </a:p>
        </p:txBody>
      </p:sp>
    </p:spTree>
    <p:extLst>
      <p:ext uri="{BB962C8B-B14F-4D97-AF65-F5344CB8AC3E}">
        <p14:creationId xmlns:p14="http://schemas.microsoft.com/office/powerpoint/2010/main" val="3617207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0BD4B58-2BCA-4E7B-BFA9-297B31277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7. Kural oluşturun.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2F967C9-F754-44BC-B51D-B1A07B19A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227" y="1852161"/>
            <a:ext cx="3835400" cy="4351338"/>
          </a:xfrm>
        </p:spPr>
        <p:txBody>
          <a:bodyPr/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Kuralları beraber koyun.</a:t>
            </a:r>
          </a:p>
          <a:p>
            <a:pPr marL="0" indent="0">
              <a:buNone/>
            </a:pPr>
            <a:r>
              <a:rPr lang="tr-TR" dirty="0"/>
              <a:t>Olumlu, net ve kısa ifadeler olsun.</a:t>
            </a:r>
          </a:p>
          <a:p>
            <a:pPr marL="0" indent="0">
              <a:buNone/>
            </a:pPr>
            <a:r>
              <a:rPr lang="tr-TR" dirty="0"/>
              <a:t>Kurala uyulmazsa ne olacağını konuşun.</a:t>
            </a:r>
          </a:p>
          <a:p>
            <a:pPr marL="0" indent="0">
              <a:buNone/>
            </a:pPr>
            <a:r>
              <a:rPr lang="tr-TR" dirty="0"/>
              <a:t>Tutarlı ve kararlı olun.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EEF8B52-8595-492B-997F-AD68A1C58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627" y="1197661"/>
            <a:ext cx="8144373" cy="566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7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49E4CA0-2FFB-4933-A1F4-7E58D1617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8. Mola vermek 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F816A47-9D1D-4D8C-96E0-87C4D0C44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9412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/>
              <a:t>Sakinleşme yöntemidir.</a:t>
            </a:r>
          </a:p>
          <a:p>
            <a:pPr marL="0" indent="0">
              <a:buNone/>
            </a:pPr>
            <a:r>
              <a:rPr lang="tr-TR" dirty="0"/>
              <a:t>Birine vuruyor veya zarar veriyorsa kullanın.</a:t>
            </a:r>
          </a:p>
          <a:p>
            <a:pPr marL="0" indent="0">
              <a:buNone/>
            </a:pPr>
            <a:r>
              <a:rPr lang="tr-TR" dirty="0"/>
              <a:t>Çocuğun yaşı kadar dakika verin. ( 5 yaş 5 </a:t>
            </a:r>
            <a:r>
              <a:rPr lang="tr-TR" dirty="0" err="1"/>
              <a:t>dk</a:t>
            </a:r>
            <a:r>
              <a:rPr lang="tr-TR" dirty="0"/>
              <a:t>) </a:t>
            </a:r>
          </a:p>
          <a:p>
            <a:pPr marL="0" indent="0">
              <a:buNone/>
            </a:pPr>
            <a:r>
              <a:rPr lang="tr-TR" dirty="0"/>
              <a:t>Çocuğun sakin bir köşede yalnız kalarak ne yaşandığını düşünmesini ve ardından bu konuyu konuşacağınızı söyleyin.</a:t>
            </a:r>
          </a:p>
          <a:p>
            <a:pPr marL="0" indent="0">
              <a:buNone/>
            </a:pPr>
            <a:r>
              <a:rPr lang="tr-TR" dirty="0"/>
              <a:t>Mümkünse davranışın doğrusunu gösterin.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98D30A9-C206-4B7A-B7FA-B5AFFF8FE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197" y="1696879"/>
            <a:ext cx="3464242" cy="346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266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E4D8C5A-1D47-4D9C-B082-40BE4DF2C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9. Doğal ve Mantıklı Sonuçlar Görmesine Yardımcı Olun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EEB6F6-F79B-4F49-820E-8C381F1C6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 Çocukların kendi davranışları ve sonuçları arasındaki bağlantıyı görmelerini sağlayın.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   Yemek yememek-aç kalmak</a:t>
            </a:r>
          </a:p>
          <a:p>
            <a:pPr marL="0" indent="0">
              <a:buNone/>
            </a:pPr>
            <a:r>
              <a:rPr lang="tr-TR" dirty="0"/>
              <a:t>   Hırka giymemek-üşütmek</a:t>
            </a:r>
          </a:p>
          <a:p>
            <a:pPr marL="0" indent="0">
              <a:buNone/>
            </a:pPr>
            <a:r>
              <a:rPr lang="tr-TR" dirty="0"/>
              <a:t>   Yapbozla oynayıp toplamamak-yapboz oynamaya ara vermek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07663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C626F07-B9A3-481B-9A39-732CF885B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10. Etkin dinleme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DFDD554-5120-448F-8158-69C4A422C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26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Bir problem olduğunda çocuğunuzu önce dinleyin ( Bu davranış kendini değerli hissettirecektir). Öğüt </a:t>
            </a:r>
            <a:r>
              <a:rPr lang="tr-TR" dirty="0" err="1"/>
              <a:t>vermeyin.Olası</a:t>
            </a:r>
            <a:r>
              <a:rPr lang="tr-TR" dirty="0"/>
              <a:t> çözüm yollarını birlikte değerlendirin 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B84B320-5E64-47BD-9166-F5DFF896C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480" y="3429000"/>
            <a:ext cx="6598920" cy="329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705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6E36B7-03B9-4352-98A2-33DEDC3B4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Olumsuz davranışların 4 temel amacı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634A3AF-C69A-448A-89EF-582A1598C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tr-TR" dirty="0"/>
              <a:t>1.</a:t>
            </a:r>
            <a:r>
              <a:rPr lang="en-US" altLang="tr-TR" sz="2800" dirty="0"/>
              <a:t> </a:t>
            </a:r>
            <a:r>
              <a:rPr lang="tr-TR" altLang="tr-TR" sz="2800" dirty="0"/>
              <a:t>Dikkat çekme</a:t>
            </a:r>
            <a:endParaRPr lang="en-US" altLang="tr-TR" sz="2800" dirty="0"/>
          </a:p>
          <a:p>
            <a:pPr>
              <a:buFontTx/>
              <a:buNone/>
            </a:pPr>
            <a:r>
              <a:rPr lang="en-US" altLang="tr-TR" sz="2800" dirty="0"/>
              <a:t>2.  </a:t>
            </a:r>
            <a:r>
              <a:rPr lang="tr-TR" altLang="tr-TR" sz="2800" dirty="0"/>
              <a:t>Güç</a:t>
            </a:r>
            <a:endParaRPr lang="en-US" altLang="tr-TR" sz="2800" dirty="0"/>
          </a:p>
          <a:p>
            <a:pPr>
              <a:buFontTx/>
              <a:buNone/>
            </a:pPr>
            <a:r>
              <a:rPr lang="en-US" altLang="tr-TR" sz="2800" dirty="0"/>
              <a:t>3.  </a:t>
            </a:r>
            <a:r>
              <a:rPr lang="tr-TR" altLang="tr-TR" sz="2800" dirty="0"/>
              <a:t>İntikam</a:t>
            </a:r>
            <a:endParaRPr lang="en-US" altLang="tr-TR" sz="2800" dirty="0"/>
          </a:p>
          <a:p>
            <a:pPr>
              <a:buFontTx/>
              <a:buNone/>
            </a:pPr>
            <a:r>
              <a:rPr lang="en-US" altLang="tr-TR" sz="2800" dirty="0"/>
              <a:t>4.  </a:t>
            </a:r>
            <a:r>
              <a:rPr lang="tr-TR" altLang="tr-TR" sz="2800" dirty="0"/>
              <a:t>Yetersizlik hissi</a:t>
            </a:r>
            <a:endParaRPr lang="en-US" altLang="tr-TR" sz="28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28184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7C66344-90C0-4FD6-8270-7B2A441F9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10515600" cy="1325563"/>
          </a:xfrm>
        </p:spPr>
        <p:txBody>
          <a:bodyPr/>
          <a:lstStyle/>
          <a:p>
            <a:r>
              <a:rPr lang="tr-TR" dirty="0"/>
              <a:t>11. Dikkat dağıtma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6BE157B-BD78-4C43-AAD3-843CD1E8C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270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Çocukların dikkat süresi kısa olduğu için genellikle işe yarar.</a:t>
            </a:r>
          </a:p>
          <a:p>
            <a:pPr marL="0" indent="0">
              <a:buNone/>
            </a:pPr>
            <a:r>
              <a:rPr lang="tr-TR" dirty="0"/>
              <a:t>Çocuğunuz yapmaması gereken bir şey yapıyorsa ‘hadi gel resim çizelim’ demek ve başka aktiviteye yönlendirmek işe yarar.</a:t>
            </a:r>
          </a:p>
        </p:txBody>
      </p:sp>
    </p:spTree>
    <p:extLst>
      <p:ext uri="{BB962C8B-B14F-4D97-AF65-F5344CB8AC3E}">
        <p14:creationId xmlns:p14="http://schemas.microsoft.com/office/powerpoint/2010/main" val="2554232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6237094-878C-4A0B-84E5-03326F097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12. Görmezden gelme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FF992DB-C14F-4BE1-B4BC-597D4B62E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Başkasına veya kendine zarar vermeyen davranışlar görmezden gelinebilir.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Çocuğun genellikle dikkat çekme amaçlı yaptığı davranışlarda görmezden gelmeyi kullanırız. Aynı davranışın olumlusunu yaptığı zaman hemen ödüllendirin.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7966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9D68B34-803C-4584-8C56-9D05ECC7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13. Ödüllendirin.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627D498-B218-4F1B-9F35-A314B139E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Ödüllendirilen davranışlar tekrar edilir.</a:t>
            </a:r>
          </a:p>
          <a:p>
            <a:pPr marL="0" indent="0">
              <a:buNone/>
            </a:pPr>
            <a:r>
              <a:rPr lang="tr-TR" dirty="0"/>
              <a:t>Çocuk doğru zamanda, doğru davranışın hemen ardından ödüllendirilmelidir.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BCCC98C-05DD-4342-95F2-CC6197EE2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3820160"/>
            <a:ext cx="4556760" cy="303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592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442406F-67B8-42C7-AE3A-1D23ACB8E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14. Birlikte zaman geçirin.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A1F6E55-F2DC-4589-A807-D13DCEE42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Her gün aksatmadan günde en az 30 </a:t>
            </a:r>
            <a:r>
              <a:rPr lang="tr-TR" dirty="0" err="1"/>
              <a:t>dk</a:t>
            </a:r>
            <a:r>
              <a:rPr lang="tr-TR" dirty="0"/>
              <a:t> anne-çocuk, baba-çocuk veya aile saati olsun. Bu çocuğun gelişimi ve aileyle güvenli bir şekilde bağ kurması açısından çok önemlidir.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3E687DD-924A-4FE4-BA2B-2898FEC6D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0" y="3072764"/>
            <a:ext cx="6456680" cy="363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114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5D5CEE6-5C5C-4953-BCF4-99D85C502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2803"/>
            <a:ext cx="10515600" cy="1325563"/>
          </a:xfrm>
        </p:spPr>
        <p:txBody>
          <a:bodyPr/>
          <a:lstStyle/>
          <a:p>
            <a:r>
              <a:rPr lang="tr-TR" dirty="0"/>
              <a:t>15. Seçimler sunun.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E62F274-4252-475C-8A47-549C52EF1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270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Önce pilavını mı yemek istersin köfteni mi?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678781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80B330E-5962-451F-8C81-D603E7FF6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966" y="828951"/>
            <a:ext cx="10515600" cy="1325563"/>
          </a:xfrm>
        </p:spPr>
        <p:txBody>
          <a:bodyPr/>
          <a:lstStyle/>
          <a:p>
            <a:r>
              <a:rPr lang="tr-TR" dirty="0"/>
              <a:t>16. Harekete geçin.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5C34312-05AF-4422-891B-0A5B07327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246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Bir davranışı gerçekleştirmesini istiyorsanız elinden tutun ve harekete geçirin. Davranışı birlikte sergileyerek çocuğunuza model olun.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49222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3B277C4-FCE3-4155-BE84-681A06499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Eğer hiçbiri işe yaramazsa;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359ACA4-1612-4D4D-AA77-12C0786FB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Çocuğunuzun bu davranışı neden yaptığını davranışın altında yatan nedenleri bulmaya çalışın.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Çocuk bu davranışı;</a:t>
            </a:r>
          </a:p>
          <a:p>
            <a:pPr marL="0" indent="0">
              <a:buNone/>
            </a:pPr>
            <a:r>
              <a:rPr lang="tr-TR" dirty="0"/>
              <a:t>Ne zaman,</a:t>
            </a:r>
          </a:p>
          <a:p>
            <a:pPr marL="0" indent="0">
              <a:buNone/>
            </a:pPr>
            <a:r>
              <a:rPr lang="tr-TR" dirty="0"/>
              <a:t>Ne sıklıkla yapıyor?</a:t>
            </a:r>
          </a:p>
          <a:p>
            <a:pPr marL="0" indent="0">
              <a:buNone/>
            </a:pPr>
            <a:r>
              <a:rPr lang="tr-TR" dirty="0"/>
              <a:t>Eline ne geçiyor?</a:t>
            </a:r>
          </a:p>
        </p:txBody>
      </p:sp>
    </p:spTree>
    <p:extLst>
      <p:ext uri="{BB962C8B-B14F-4D97-AF65-F5344CB8AC3E}">
        <p14:creationId xmlns:p14="http://schemas.microsoft.com/office/powerpoint/2010/main" val="290349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onuşma Balonu: Oval 3">
            <a:extLst>
              <a:ext uri="{FF2B5EF4-FFF2-40B4-BE49-F238E27FC236}">
                <a16:creationId xmlns:a16="http://schemas.microsoft.com/office/drawing/2014/main" id="{A22C0419-DDFC-4A2E-8338-62A2CDE031FA}"/>
              </a:ext>
            </a:extLst>
          </p:cNvPr>
          <p:cNvSpPr/>
          <p:nvPr/>
        </p:nvSpPr>
        <p:spPr>
          <a:xfrm>
            <a:off x="728869" y="1179443"/>
            <a:ext cx="5181600" cy="388951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Unutmayın Siz Nasılsanız </a:t>
            </a:r>
          </a:p>
          <a:p>
            <a:pPr algn="ctr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Çocuğunuz Da Öyle Olur.</a:t>
            </a:r>
          </a:p>
          <a:p>
            <a:pPr algn="ctr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 </a:t>
            </a:r>
          </a:p>
          <a:p>
            <a:pPr algn="ctr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Nasıl Birisiniz?</a:t>
            </a:r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69A06AF2-DEE5-4841-AC44-75531D7F0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2398" y="3229425"/>
            <a:ext cx="2928582" cy="399150"/>
          </a:xfrm>
        </p:spPr>
        <p:txBody>
          <a:bodyPr>
            <a:normAutofit/>
          </a:bodyPr>
          <a:lstStyle/>
          <a:p>
            <a:r>
              <a:rPr lang="tr-TR" sz="1600" dirty="0"/>
              <a:t>Bismil Anaokulu Rehberlik Servisi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402A4BFC-CFA5-413A-B149-2DE0EA62A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5331" y="2749619"/>
            <a:ext cx="10515600" cy="679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Dinlediğiniz için teşekkürler…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20465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C5002CE-88F6-4278-9D69-6548F6E95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1. Dikkat çekme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D91F31B-6E5D-4529-BBB0-60B976E1B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Olumsuz davranışların çoğunluğunu oluşturur. (Erimiş-erimemiş çikolata)</a:t>
            </a:r>
          </a:p>
          <a:p>
            <a:r>
              <a:rPr lang="tr-TR" altLang="tr-TR" dirty="0"/>
              <a:t>Mümkünse görmezden gel.</a:t>
            </a:r>
            <a:endParaRPr lang="en-US" altLang="tr-TR" dirty="0"/>
          </a:p>
          <a:p>
            <a:r>
              <a:rPr lang="tr-TR" altLang="tr-TR" dirty="0"/>
              <a:t>İyisini gördüğünde pekiştir.</a:t>
            </a:r>
            <a:endParaRPr lang="en-US" altLang="tr-TR" dirty="0"/>
          </a:p>
          <a:p>
            <a:r>
              <a:rPr lang="tr-TR" altLang="tr-TR" dirty="0"/>
              <a:t>Dikkatini dağıt.</a:t>
            </a:r>
            <a:endParaRPr lang="en-US" altLang="tr-TR" dirty="0"/>
          </a:p>
          <a:p>
            <a:r>
              <a:rPr lang="tr-TR" altLang="tr-TR" dirty="0"/>
              <a:t>Mantıklı sonuçlarını göster.</a:t>
            </a:r>
            <a:endParaRPr lang="en-US" altLang="tr-TR" dirty="0"/>
          </a:p>
          <a:p>
            <a:r>
              <a:rPr lang="tr-TR" altLang="tr-TR" dirty="0"/>
              <a:t>Seçimler sun.</a:t>
            </a:r>
            <a:endParaRPr lang="en-US" altLang="tr-TR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41AB990-BF8E-463D-96B9-2B834052A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455" y="2430621"/>
            <a:ext cx="5555654" cy="314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709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D3752A-4DD0-4E2B-AC54-E356C80D8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2. Güç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25A4F2E-DD15-49CB-BC21-B04FEA628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Geri çekilin, güç yarışına girmeyin.</a:t>
            </a:r>
          </a:p>
          <a:p>
            <a:r>
              <a:rPr lang="tr-TR" dirty="0"/>
              <a:t>Hayır kelimesini farklı şekilde kullanın. </a:t>
            </a:r>
          </a:p>
          <a:p>
            <a:r>
              <a:rPr lang="tr-TR" dirty="0"/>
              <a:t>Mola verme yöntemini kullanın.</a:t>
            </a:r>
          </a:p>
          <a:p>
            <a:r>
              <a:rPr lang="tr-TR" dirty="0"/>
              <a:t>Problemi konuşarak birlikte çözün.</a:t>
            </a:r>
          </a:p>
          <a:p>
            <a:r>
              <a:rPr lang="tr-TR" dirty="0"/>
              <a:t>İşbirliği yapın. (dinle-anlayış göster-duygularından bahset-problemi çöz)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18FE424-6DE2-4915-AE40-394E568854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2039"/>
            <a:ext cx="48768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839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0F77B54-8C39-4624-9FDC-80F9A7DD4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3. İntikam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8264802-34D0-4467-84B1-83600220C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İntikam çemberinden çık.</a:t>
            </a:r>
          </a:p>
          <a:p>
            <a:r>
              <a:rPr lang="tr-TR" dirty="0"/>
              <a:t>Çocuğun kazanmasına izin ver.</a:t>
            </a:r>
          </a:p>
          <a:p>
            <a:r>
              <a:rPr lang="tr-TR" dirty="0"/>
              <a:t>Problemi çöz.</a:t>
            </a:r>
          </a:p>
          <a:p>
            <a:r>
              <a:rPr lang="tr-TR" dirty="0"/>
              <a:t>Zarar vereceği şeyler varsa ortadan kaldır.</a:t>
            </a:r>
          </a:p>
          <a:p>
            <a:r>
              <a:rPr lang="tr-TR" dirty="0"/>
              <a:t>Gerektiğinde özür dile.</a:t>
            </a:r>
          </a:p>
        </p:txBody>
      </p:sp>
    </p:spTree>
    <p:extLst>
      <p:ext uri="{BB962C8B-B14F-4D97-AF65-F5344CB8AC3E}">
        <p14:creationId xmlns:p14="http://schemas.microsoft.com/office/powerpoint/2010/main" val="1745746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72DDCA-7CCA-428B-B4ED-11C0F8ECA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4. Yetersizlik hissi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FF1305E-7BFF-49E6-B3E4-953FF56DC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r>
              <a:rPr lang="tr-TR" dirty="0"/>
              <a:t>Acıdığınızı göstermekten kaçının.</a:t>
            </a:r>
          </a:p>
          <a:p>
            <a:r>
              <a:rPr lang="tr-TR" dirty="0"/>
              <a:t>Cesaretlendir-eğit.</a:t>
            </a:r>
          </a:p>
          <a:p>
            <a:r>
              <a:rPr lang="tr-TR" dirty="0"/>
              <a:t>Küçük başarılar kazanmasına fırsat ver.</a:t>
            </a:r>
          </a:p>
          <a:p>
            <a:r>
              <a:rPr lang="tr-TR" dirty="0"/>
              <a:t>İnanmaktan vazgeçmeyin.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D26A5F5-6B47-4FBB-AAC3-738776624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40" y="1953313"/>
            <a:ext cx="3545840" cy="236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764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48EF72E-F13D-4D55-89BB-E5CC14E0B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002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/>
              <a:t> </a:t>
            </a:r>
            <a:r>
              <a:rPr lang="tr-T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Nerede Hata Yapıyoruz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20895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90A32D2-60BA-4986-BEAA-01A6A6E0F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813" y="3462756"/>
            <a:ext cx="6070600" cy="5831840"/>
          </a:xfrm>
        </p:spPr>
        <p:txBody>
          <a:bodyPr>
            <a:normAutofit/>
          </a:bodyPr>
          <a:lstStyle/>
          <a:p>
            <a:endParaRPr lang="tr-TR" dirty="0"/>
          </a:p>
          <a:p>
            <a:endParaRPr lang="tr-TR" dirty="0"/>
          </a:p>
          <a:p>
            <a:r>
              <a:rPr lang="tr-TR" dirty="0"/>
              <a:t>Aşırı hoşgörülü veya izin verici olmak ,</a:t>
            </a:r>
          </a:p>
          <a:p>
            <a:r>
              <a:rPr lang="tr-TR" dirty="0"/>
              <a:t>Kuralların yokluğu, sonsuz özgürlük tanımak,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1E63734-6809-48CB-9B1D-AAD457A6DE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 t="22594" r="10593" b="5311"/>
          <a:stretch/>
        </p:blipFill>
        <p:spPr>
          <a:xfrm>
            <a:off x="7416800" y="3996156"/>
            <a:ext cx="3942080" cy="258882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101C6DBD-9F4B-4E88-A245-F17992DCA6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520" y="1122805"/>
            <a:ext cx="4018280" cy="2584573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1C0BCA67-4DFC-457C-8BFB-B910B6943FC1}"/>
              </a:ext>
            </a:extLst>
          </p:cNvPr>
          <p:cNvSpPr txBox="1"/>
          <p:nvPr/>
        </p:nvSpPr>
        <p:spPr>
          <a:xfrm>
            <a:off x="592813" y="1230151"/>
            <a:ext cx="61976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tr-TR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/>
              <a:t>Kurallarla dolu olmak, sıfır özgürlük,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/>
              <a:t>Çocuğu dinlememek 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/>
              <a:t>Vurmak, bağırmak, incitmek azarlamak.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76708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3A81357-7C35-4363-9F83-D87108204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3520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Peki Neler Yapabiliriz </a:t>
            </a:r>
          </a:p>
        </p:txBody>
      </p:sp>
    </p:spTree>
    <p:extLst>
      <p:ext uri="{BB962C8B-B14F-4D97-AF65-F5344CB8AC3E}">
        <p14:creationId xmlns:p14="http://schemas.microsoft.com/office/powerpoint/2010/main" val="3937083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295</TotalTime>
  <Words>786</Words>
  <Application>Microsoft Office PowerPoint</Application>
  <PresentationFormat>Geniş ekran</PresentationFormat>
  <Paragraphs>121</Paragraphs>
  <Slides>27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Wingdings</vt:lpstr>
      <vt:lpstr>Office Teması</vt:lpstr>
      <vt:lpstr>PowerPoint Sunusu</vt:lpstr>
      <vt:lpstr>Olumsuz davranışların 4 temel amacı</vt:lpstr>
      <vt:lpstr>1. Dikkat çekme</vt:lpstr>
      <vt:lpstr>2. Güç</vt:lpstr>
      <vt:lpstr>3. İntikam</vt:lpstr>
      <vt:lpstr>4. Yetersizlik hissi</vt:lpstr>
      <vt:lpstr>PowerPoint Sunusu</vt:lpstr>
      <vt:lpstr>PowerPoint Sunusu</vt:lpstr>
      <vt:lpstr>PowerPoint Sunusu</vt:lpstr>
      <vt:lpstr>1. Çocuğun yaşı ve gelişim özellikleri hakkında bilgi sahibi olmak</vt:lpstr>
      <vt:lpstr>2. Uyku</vt:lpstr>
      <vt:lpstr>3. Güvenli bir çevre oluşturmak </vt:lpstr>
      <vt:lpstr>4. Rutin oluşturun. </vt:lpstr>
      <vt:lpstr>5. Model Olmak </vt:lpstr>
      <vt:lpstr>6. Övgü kelimeleri kullanın. </vt:lpstr>
      <vt:lpstr>7. Kural oluşturun. </vt:lpstr>
      <vt:lpstr>8. Mola vermek  </vt:lpstr>
      <vt:lpstr>9. Doğal ve Mantıklı Sonuçlar Görmesine Yardımcı Olun </vt:lpstr>
      <vt:lpstr>10. Etkin dinleme </vt:lpstr>
      <vt:lpstr>11. Dikkat dağıtma </vt:lpstr>
      <vt:lpstr>12. Görmezden gelme </vt:lpstr>
      <vt:lpstr>13. Ödüllendirin. </vt:lpstr>
      <vt:lpstr>14. Birlikte zaman geçirin. </vt:lpstr>
      <vt:lpstr>15. Seçimler sunun. </vt:lpstr>
      <vt:lpstr>16. Harekete geçin. </vt:lpstr>
      <vt:lpstr>Eğer hiçbiri işe yaramazsa;</vt:lpstr>
      <vt:lpstr>Bismil Anaokulu Rehberlik Servisi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deniz çağala</dc:creator>
  <cp:lastModifiedBy>Bismil Anaokulu</cp:lastModifiedBy>
  <cp:revision>19</cp:revision>
  <dcterms:created xsi:type="dcterms:W3CDTF">2021-10-21T16:59:49Z</dcterms:created>
  <dcterms:modified xsi:type="dcterms:W3CDTF">2021-12-07T08:11:55Z</dcterms:modified>
</cp:coreProperties>
</file>